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70" r:id="rId3"/>
    <p:sldId id="351" r:id="rId4"/>
    <p:sldId id="347" r:id="rId5"/>
    <p:sldId id="340" r:id="rId6"/>
    <p:sldId id="348" r:id="rId7"/>
    <p:sldId id="349" r:id="rId8"/>
    <p:sldId id="341" r:id="rId9"/>
    <p:sldId id="372" r:id="rId10"/>
    <p:sldId id="371" r:id="rId11"/>
    <p:sldId id="373" r:id="rId12"/>
    <p:sldId id="358" r:id="rId13"/>
    <p:sldId id="359" r:id="rId14"/>
    <p:sldId id="360" r:id="rId15"/>
    <p:sldId id="374" r:id="rId16"/>
    <p:sldId id="361" r:id="rId17"/>
    <p:sldId id="362" r:id="rId18"/>
    <p:sldId id="363" r:id="rId19"/>
    <p:sldId id="364" r:id="rId20"/>
    <p:sldId id="365" r:id="rId21"/>
    <p:sldId id="366" r:id="rId22"/>
    <p:sldId id="375" r:id="rId23"/>
    <p:sldId id="378" r:id="rId24"/>
    <p:sldId id="377" r:id="rId25"/>
    <p:sldId id="376" r:id="rId26"/>
    <p:sldId id="353" r:id="rId27"/>
    <p:sldId id="354" r:id="rId28"/>
    <p:sldId id="367" r:id="rId29"/>
    <p:sldId id="368" r:id="rId30"/>
    <p:sldId id="369" r:id="rId31"/>
    <p:sldId id="35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19283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14" autoAdjust="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A7C2-E8DC-467C-9833-F833067453C2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8E8C-7000-4BD7-A278-0C13557904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50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50BE-36FB-48B8-BC3B-BF82FA8A4B16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D951-FD7A-4EA6-9971-BA4650F5F282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DA1A-1160-4810-A009-9384DF143964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8CA7-DF52-4574-B28B-BF67C425F74E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388C-ACCE-4EF5-AD2C-86A2C6495869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2A2DB-E9A4-4F11-9A97-3D805873123B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039D-4B07-4C92-99B2-D30586816A68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C0F6-D106-4D90-B6A1-515B7FD8F0C8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9723-2437-47C8-833A-EDB2EBB6A5A1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C9E6-3B8B-4571-9128-858A99C98B86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41EB-C6BD-49FF-BC05-BF0312C62789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1E575-74B0-4F22-8519-3F96FB7A2B3A}" type="datetime1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risk.ni.ac.rs/dissemination/press-realeases?id=56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www.natrisk.ni.ac.rs/dissemination/press-realeases?id=5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risk.ni.ac.rs/dissemination/press-realeases?id=66" TargetMode="External"/><Relationship Id="rId5" Type="http://schemas.openxmlformats.org/officeDocument/2006/relationships/hyperlink" Target="http://www.natrisk.ni.ac.rs/dissemination/press-realeases?id=68" TargetMode="External"/><Relationship Id="rId10" Type="http://schemas.openxmlformats.org/officeDocument/2006/relationships/image" Target="../media/image4.jpeg"/><Relationship Id="rId4" Type="http://schemas.openxmlformats.org/officeDocument/2006/relationships/hyperlink" Target="http://www.natrisk.ni.ac.rs/dissemination/press-realeases?id=67" TargetMode="External"/><Relationship Id="rId9" Type="http://schemas.openxmlformats.org/officeDocument/2006/relationships/hyperlink" Target="http://www.natrisk.ni.ac.rs/dissemination/press-realeases?id=57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risk.ni.ac.rs/files/dissemination/presentations/Report%20on%20established%20practices%20in%20EU%20countries%20for%20NDRM.pdf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hyperlink" Target="http://www.natrisk.ni.ac.rs/files/dissemination/presentations/Report%20on%20survey%20of%20citizens%20and%20public%20sector%20awareness.pdf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risk.ni.ac.rs/files/dissemination/presentations/Izvestaj%20o%20anketi%20o%20svesnosti%20gradjana%20i%20javnog%20sektora.pdf" TargetMode="External"/><Relationship Id="rId11" Type="http://schemas.openxmlformats.org/officeDocument/2006/relationships/hyperlink" Target="http://www.natrisk.ni.ac.rs/files/dissemination/presentations/Report%20on%20master%20curricula%20best%20practices%20in%20EU%20partner%20countries.pdf" TargetMode="External"/><Relationship Id="rId5" Type="http://schemas.openxmlformats.org/officeDocument/2006/relationships/hyperlink" Target="http://www.natrisk.ni.ac.rs/files/dissemination/presentations/NatRisk%20presentation%20in%20Serbian.pptx" TargetMode="External"/><Relationship Id="rId10" Type="http://schemas.openxmlformats.org/officeDocument/2006/relationships/hyperlink" Target="http://www.natrisk.ni.ac.rs/files/dissemination/presentations/Catalogue%20of%20competencies%20v02.pdf" TargetMode="External"/><Relationship Id="rId4" Type="http://schemas.openxmlformats.org/officeDocument/2006/relationships/hyperlink" Target="http://www.natrisk.ni.ac.rs/files/dissemination/presentations/NatRisk%20presentation%20in%20English.pptx" TargetMode="External"/><Relationship Id="rId9" Type="http://schemas.openxmlformats.org/officeDocument/2006/relationships/hyperlink" Target="http://www.natrisk.ni.ac.rs/files/dissemination/presentations/Report%20on%20natural%20disasters%20in%20WB.pdf" TargetMode="External"/><Relationship Id="rId1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risk.ni.ac.rs/news/events?id=80" TargetMode="External"/><Relationship Id="rId13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hyperlink" Target="http://www.natrisk.ni.ac.rs/news/events?id=82" TargetMode="External"/><Relationship Id="rId12" Type="http://schemas.openxmlformats.org/officeDocument/2006/relationships/hyperlink" Target="http://www.natrisk.ni.ac.rs/dissemination/conferences-workshops-meetings?id=2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risk.ni.ac.rs/news/events?id=81" TargetMode="External"/><Relationship Id="rId11" Type="http://schemas.openxmlformats.org/officeDocument/2006/relationships/hyperlink" Target="http://www.natrisk.ni.ac.rs/dissemination/conferences-workshops-meetings?id=43" TargetMode="External"/><Relationship Id="rId5" Type="http://schemas.openxmlformats.org/officeDocument/2006/relationships/hyperlink" Target="http://www.natrisk.ni.ac.rs/dissemination/conferences-workshops-meetings?id=78" TargetMode="External"/><Relationship Id="rId10" Type="http://schemas.openxmlformats.org/officeDocument/2006/relationships/hyperlink" Target="http://www.natrisk.ni.ac.rs/dissemination/conferences-workshops-meetings?id=65" TargetMode="External"/><Relationship Id="rId4" Type="http://schemas.openxmlformats.org/officeDocument/2006/relationships/hyperlink" Target="http://www.natrisk.ni.ac.rs/dissemination/conferences-workshops-meetings?id=90" TargetMode="External"/><Relationship Id="rId9" Type="http://schemas.openxmlformats.org/officeDocument/2006/relationships/hyperlink" Target="http://www.natrisk.ni.ac.rs/news/events?id=7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hyperlink" Target="http://www.natrisk.ni.ac.r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1.emf"/><Relationship Id="rId4" Type="http://schemas.openxmlformats.org/officeDocument/2006/relationships/hyperlink" Target="http://www.natrisk.ni.ac.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nal_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506" y="60960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</a:t>
            </a:r>
            <a:r>
              <a:rPr lang="sr-Latn-R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/>
            </a:r>
            <a:br>
              <a:rPr lang="sr-Latn-R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Western Balkan countries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1143000"/>
          </a:xfrm>
        </p:spPr>
        <p:txBody>
          <a:bodyPr>
            <a:normAutofit/>
          </a:bodyPr>
          <a:lstStyle/>
          <a:p>
            <a:r>
              <a:rPr lang="sr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NatRisk</a:t>
            </a:r>
            <a:r>
              <a:rPr lang="sr-Latn-BA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sr-Latn-BA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sr-Latn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WP6: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Dissemination</a:t>
            </a:r>
            <a:r>
              <a:rPr lang="sr-Latn-R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results</a:t>
            </a:r>
            <a:endParaRPr lang="bs-Latn-BA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85800" y="26670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Dejan </a:t>
            </a:r>
            <a:r>
              <a:rPr lang="sr-Latn-RS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Rančić</a:t>
            </a:r>
            <a:endParaRPr lang="sr-Latn-BA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sr-Latn-BA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University of 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Niš, Faculty of Electronic Engineering 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6057781"/>
            <a:ext cx="9144000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Project number:  </a:t>
            </a:r>
            <a:r>
              <a:rPr lang="sr-Latn-RS" sz="1200" smtClean="0">
                <a:effectLst/>
                <a:latin typeface="Book Antiqua"/>
                <a:ea typeface="Calibri"/>
                <a:cs typeface="Times New Roman"/>
              </a:rPr>
              <a:t>5</a:t>
            </a:r>
            <a:r>
              <a:rPr lang="en-US" sz="1200" smtClean="0">
                <a:latin typeface="Book Antiqua"/>
                <a:ea typeface="Calibri"/>
                <a:cs typeface="Times New Roman"/>
              </a:rPr>
              <a:t>73806-EPP-1-2016-1-RS-EPPKA2-CBHE-JP</a:t>
            </a:r>
            <a:endParaRPr lang="bs-Latn-BA" sz="1200" dirty="0">
              <a:latin typeface="Book Antiqua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Book Antiqua"/>
                <a:ea typeface="Calibri"/>
                <a:cs typeface="Times New Roman"/>
              </a:rPr>
              <a:t> 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"This project has been funded with support from the European Commission. This publication </a:t>
            </a:r>
            <a:r>
              <a:rPr lang="bs-Latn-BA" sz="1100" i="1" dirty="0" smtClean="0">
                <a:effectLst/>
                <a:latin typeface="Book Antiqua"/>
                <a:ea typeface="Calibri"/>
                <a:cs typeface="Times New Roman"/>
              </a:rPr>
              <a:t>reflects </a:t>
            </a:r>
            <a:r>
              <a:rPr lang="bs-Latn-BA" sz="1100" i="1" dirty="0">
                <a:effectLst/>
                <a:latin typeface="Book Antiqua"/>
                <a:ea typeface="Calibri"/>
                <a:cs typeface="Times New Roman"/>
              </a:rPr>
              <a:t>the views only of the author, and the Commission cannot be held responsible for any use which may be made of the information contained therein"</a:t>
            </a:r>
            <a:endParaRPr lang="bs-Latn-BA" sz="1200" dirty="0">
              <a:effectLst/>
              <a:latin typeface="Book Antiqua"/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http://rewbc.ni.ac.rs/wp-content/uploads/2016/02/University-NIS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6320" y="3619382"/>
            <a:ext cx="1259080" cy="118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" y="49530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Training of teaching staff for innovative teaching methods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/ </a:t>
            </a:r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19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th to</a:t>
            </a:r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21st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September</a:t>
            </a:r>
            <a:r>
              <a:rPr lang="sr-Latn-BA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2017</a:t>
            </a:r>
            <a:r>
              <a:rPr lang="en-US" sz="18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  <a:endParaRPr lang="bs-Latn-BA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5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539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7916" y="925486"/>
            <a:ext cx="5149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YouTube channel</a:t>
            </a:r>
            <a:endParaRPr lang="sr-Latn-R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05000"/>
            <a:ext cx="8690189" cy="3761315"/>
          </a:xfrm>
          <a:prstGeom prst="rect">
            <a:avLst/>
          </a:prstGeom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04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7916" y="925486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Instagram profile</a:t>
            </a:r>
            <a:endParaRPr lang="sr-Latn-R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337" y="1785080"/>
            <a:ext cx="8663325" cy="4397701"/>
          </a:xfrm>
          <a:prstGeom prst="rect">
            <a:avLst/>
          </a:prstGeom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39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906325"/>
            <a:ext cx="685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Press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releases</a:t>
            </a:r>
            <a:endParaRPr lang="sr-Latn-R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6190731"/>
              </p:ext>
            </p:extLst>
          </p:nvPr>
        </p:nvGraphicFramePr>
        <p:xfrm>
          <a:off x="649813" y="2057400"/>
          <a:ext cx="8301571" cy="3413760"/>
        </p:xfrm>
        <a:graphic>
          <a:graphicData uri="http://schemas.openxmlformats.org/drawingml/2006/table">
            <a:tbl>
              <a:tblPr/>
              <a:tblGrid>
                <a:gridCol w="1407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939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r-Latn-RS" dirty="0">
                          <a:effectLst/>
                        </a:rPr>
                        <a:t>May 2017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4"/>
                        </a:rPr>
                        <a:t>Survey of citizens’ and public sector awareness </a:t>
                      </a:r>
                      <a:r>
                        <a:rPr lang="en-U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4"/>
                        </a:rPr>
                        <a:t>created</a:t>
                      </a:r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</a:endParaRPr>
                    </a:p>
                    <a:p>
                      <a:pPr algn="l" fontAlgn="t"/>
                      <a:r>
                        <a:rPr lang="en-US" sz="800" dirty="0">
                          <a:effectLst/>
                        </a:rPr>
                        <a:t/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5"/>
                        </a:rPr>
                        <a:t>Catalogue of competencies </a:t>
                      </a:r>
                      <a:r>
                        <a:rPr lang="en-U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5"/>
                        </a:rPr>
                        <a:t>created</a:t>
                      </a:r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</a:endParaRPr>
                    </a:p>
                    <a:p>
                      <a:pPr algn="l" fontAlgn="t"/>
                      <a:r>
                        <a:rPr lang="en-US" sz="800" dirty="0">
                          <a:effectLst/>
                        </a:rPr>
                        <a:t/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6"/>
                        </a:rPr>
                        <a:t>Report on master curricula best practices in EU partner countries </a:t>
                      </a:r>
                      <a:r>
                        <a:rPr lang="en-U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6"/>
                        </a:rPr>
                        <a:t>created</a:t>
                      </a:r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r-Latn-RS">
                          <a:effectLst/>
                        </a:rPr>
                        <a:t>March 2017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7"/>
                        </a:rPr>
                        <a:t>Report on natural disasters in the Western Balkans </a:t>
                      </a:r>
                      <a:r>
                        <a:rPr lang="en-U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7"/>
                        </a:rPr>
                        <a:t>created</a:t>
                      </a:r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sr-Latn-RS">
                          <a:effectLst/>
                        </a:rPr>
                        <a:t>March 2017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8"/>
                        </a:rPr>
                        <a:t>Report on established practices in EU countries for natural disaster risk management (NDRM)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endParaRPr lang="en-US" dirty="0" smtClean="0">
                        <a:effectLst/>
                      </a:endParaRPr>
                    </a:p>
                    <a:p>
                      <a:pPr algn="l" fontAlgn="t"/>
                      <a:r>
                        <a:rPr lang="sr-Latn-RS" dirty="0" smtClean="0">
                          <a:effectLst/>
                        </a:rPr>
                        <a:t>October </a:t>
                      </a:r>
                      <a:r>
                        <a:rPr lang="sr-Latn-RS" dirty="0">
                          <a:effectLst/>
                        </a:rPr>
                        <a:t>2016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  <a:hlinkClick r:id="rId9"/>
                      </a:endParaRPr>
                    </a:p>
                    <a:p>
                      <a:pPr algn="l" fontAlgn="t"/>
                      <a:r>
                        <a:rPr lang="sr-Latn-R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9"/>
                        </a:rPr>
                        <a:t>NatRisk </a:t>
                      </a: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9"/>
                        </a:rPr>
                        <a:t>project launched</a:t>
                      </a:r>
                      <a:endParaRPr lang="sr-Latn-R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09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906325"/>
            <a:ext cx="6857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Presentations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&amp; Publications</a:t>
            </a:r>
            <a:endParaRPr lang="sr-Latn-R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6537205"/>
              </p:ext>
            </p:extLst>
          </p:nvPr>
        </p:nvGraphicFramePr>
        <p:xfrm>
          <a:off x="1242060" y="2278221"/>
          <a:ext cx="6659880" cy="3444240"/>
        </p:xfrm>
        <a:graphic>
          <a:graphicData uri="http://schemas.openxmlformats.org/drawingml/2006/table">
            <a:tbl>
              <a:tblPr/>
              <a:tblGrid>
                <a:gridCol w="4384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214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RS" dirty="0">
                          <a:effectLst/>
                        </a:rPr>
                        <a:t>Presentations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sr-Latn-RS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4"/>
                        </a:rPr>
                        <a:t>Project presentation in  English</a:t>
                      </a:r>
                      <a:r>
                        <a:rPr lang="en-US" dirty="0">
                          <a:effectLst/>
                        </a:rPr>
                        <a:t/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5"/>
                        </a:rPr>
                        <a:t>Project presentation in </a:t>
                      </a:r>
                      <a:r>
                        <a:rPr lang="en-US" u="none" strike="noStrike" dirty="0" smtClean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5"/>
                        </a:rPr>
                        <a:t>Serbian</a:t>
                      </a:r>
                      <a:endParaRPr lang="en-US" u="none" strike="noStrike" dirty="0" smtClean="0">
                        <a:solidFill>
                          <a:srgbClr val="419283"/>
                        </a:solidFill>
                        <a:effectLst/>
                        <a:latin typeface="Raleway"/>
                      </a:endParaRPr>
                    </a:p>
                    <a:p>
                      <a:pPr algn="l" fontAlgn="t"/>
                      <a:endParaRPr lang="en-U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RS">
                          <a:effectLst/>
                        </a:rPr>
                        <a:t>Publications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endParaRPr lang="sr-Latn-RS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6"/>
                        </a:rPr>
                        <a:t>Izvestaj o anketi o svesnosti gradjana i javnog sektora</a:t>
                      </a:r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7"/>
                        </a:rPr>
                        <a:t>Report on survey of citizens and public sector awareness</a:t>
                      </a:r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8"/>
                        </a:rPr>
                        <a:t>Report on established practices in EU countries for NDRM</a:t>
                      </a:r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9"/>
                        </a:rPr>
                        <a:t>Report on natural disasters in WB</a:t>
                      </a:r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10"/>
                        </a:rPr>
                        <a:t>Catalogue of competencies</a:t>
                      </a:r>
                      <a:r>
                        <a:rPr lang="sr-Latn-RS" dirty="0">
                          <a:effectLst/>
                        </a:rPr>
                        <a:t/>
                      </a:r>
                      <a:br>
                        <a:rPr lang="sr-Latn-RS" dirty="0">
                          <a:effectLst/>
                        </a:rPr>
                      </a:br>
                      <a:r>
                        <a:rPr lang="sr-Latn-RS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11"/>
                        </a:rPr>
                        <a:t>Report on master curricula best practices in EU partner countries</a:t>
                      </a:r>
                      <a:endParaRPr lang="sr-Latn-RS" dirty="0">
                        <a:effectLst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145" name="Picture 1" descr="http://www.natrisk.ni.ac.rs/images/pptx-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622" y="227806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natrisk.ni.ac.rs/images/pdf-ic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622" y="35052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54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Conferences / Workshops / Meetings</a:t>
            </a:r>
            <a:endParaRPr lang="sr-Latn-R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8857333"/>
              </p:ext>
            </p:extLst>
          </p:nvPr>
        </p:nvGraphicFramePr>
        <p:xfrm>
          <a:off x="304800" y="1828800"/>
          <a:ext cx="8531680" cy="4525965"/>
        </p:xfrm>
        <a:graphic>
          <a:graphicData uri="http://schemas.openxmlformats.org/drawingml/2006/table">
            <a:tbl>
              <a:tblPr/>
              <a:tblGrid>
                <a:gridCol w="14725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59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2885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 dirty="0">
                          <a:effectLst/>
                        </a:rPr>
                        <a:t>12 July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l-GR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4"/>
                        </a:rPr>
                        <a:t>Συνάντηση εταίρων προγράμματος ΝatRisk στην Πολυτεχνειούπολη</a:t>
                      </a:r>
                      <a:endParaRPr lang="el-GR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21 June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5"/>
                        </a:rPr>
                        <a:t>Једнодневна обука за управљање ризицима у случају природних катастрофа</a:t>
                      </a:r>
                      <a:endParaRPr lang="ru-RU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770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9 June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6"/>
                        </a:rPr>
                        <a:t>Promocija NatRisk projekta na Univerzitetu Crne Gore</a:t>
                      </a:r>
                      <a:endParaRPr lang="sr-Latn-RS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 dirty="0">
                          <a:effectLst/>
                        </a:rPr>
                        <a:t>25 May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7"/>
                        </a:rPr>
                        <a:t>Study visit and training of teaching staff in London (June 28-30, 2017)</a:t>
                      </a:r>
                      <a:endParaRPr lang="en-US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23 May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8"/>
                        </a:rPr>
                        <a:t>Promotion of NatRisk project at the forum Resilience as a Base of Security Culture</a:t>
                      </a:r>
                      <a:endParaRPr lang="en-US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23 May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9"/>
                        </a:rPr>
                        <a:t>Promotion of NatRisk project at the Scientific and professional conference “POLICE AND JUDICIARY AS GUARANTEES OF FREEDOM AND SECURITY IN A LEGAL STATE”</a:t>
                      </a:r>
                      <a:endParaRPr lang="en-US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770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15 May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10"/>
                        </a:rPr>
                        <a:t>Promocija NatRisk projekta na Građevinijadi 2017</a:t>
                      </a:r>
                      <a:endParaRPr lang="pl-PL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>
                          <a:effectLst/>
                        </a:rPr>
                        <a:t>24 April 2017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11"/>
                        </a:rPr>
                        <a:t>Promotion of NatRisk project at the Fourth conference Green building</a:t>
                      </a:r>
                      <a:endParaRPr lang="en-US" sz="150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pPr algn="l" fontAlgn="t"/>
                      <a:r>
                        <a:rPr lang="sr-Latn-RS" sz="1500" dirty="0">
                          <a:effectLst/>
                        </a:rPr>
                        <a:t>29 November 2016</a:t>
                      </a: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u="none" strike="noStrike" dirty="0">
                          <a:solidFill>
                            <a:srgbClr val="419283"/>
                          </a:solidFill>
                          <a:effectLst/>
                          <a:latin typeface="Raleway"/>
                          <a:hlinkClick r:id="rId12" tooltip="Promotion of NatRisk project at Staff training week Erasmus+: Careers and Cultures"/>
                        </a:rPr>
                        <a:t>Promotion of NatRisk project at Staff training week Erasmus+: Careers and Cultures</a:t>
                      </a:r>
                      <a:endParaRPr lang="en-US" sz="1500" dirty="0">
                        <a:effectLst/>
                      </a:endParaRPr>
                    </a:p>
                  </a:txBody>
                  <a:tcPr marL="16327" marR="16327" marT="16327" marB="1632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54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9717" y="913017"/>
            <a:ext cx="4387083" cy="57862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1" y="957581"/>
            <a:ext cx="335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1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74" t="13187" r="17028" b="1098"/>
          <a:stretch/>
        </p:blipFill>
        <p:spPr bwMode="auto">
          <a:xfrm>
            <a:off x="838201" y="1795955"/>
            <a:ext cx="6629400" cy="456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34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11" t="11914" r="11914" b="6172"/>
          <a:stretch/>
        </p:blipFill>
        <p:spPr bwMode="auto">
          <a:xfrm>
            <a:off x="288471" y="1680603"/>
            <a:ext cx="8001000" cy="460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505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1" t="13333" r="21771" b="5926"/>
          <a:stretch/>
        </p:blipFill>
        <p:spPr bwMode="auto">
          <a:xfrm>
            <a:off x="1295400" y="1875063"/>
            <a:ext cx="5867400" cy="471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505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83" t="6155" r="20000" b="16154"/>
          <a:stretch/>
        </p:blipFill>
        <p:spPr bwMode="auto">
          <a:xfrm>
            <a:off x="734786" y="1651574"/>
            <a:ext cx="6715486" cy="467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6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541" y="219008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Dissemination activities already accomplished from the begin</a:t>
            </a:r>
            <a:r>
              <a:rPr lang="sr-Latn-R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n</a:t>
            </a:r>
            <a:r>
              <a:rPr lang="en-US" sz="2400" dirty="0" err="1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ing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 of the Project.</a:t>
            </a:r>
            <a:endParaRPr lang="sr-Latn-RS" sz="2400" dirty="0">
              <a:solidFill>
                <a:srgbClr val="002060"/>
              </a:solidFill>
              <a:latin typeface="Book Antiqua" pitchFamily="18" charset="0"/>
              <a:ea typeface="Calibri"/>
              <a:cs typeface="Times New Roman"/>
            </a:endParaRPr>
          </a:p>
          <a:p>
            <a:endParaRPr lang="bs-Latn-BA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Recent </a:t>
            </a:r>
            <a:r>
              <a:rPr lang="bs-Latn-BA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dissemaination activities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.</a:t>
            </a:r>
            <a:endParaRPr lang="sr-Latn-RS" sz="24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694" y="450181"/>
            <a:ext cx="8229600" cy="17399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Topics</a:t>
            </a:r>
            <a:endParaRPr lang="bs-Latn-BA" sz="3600" b="1" dirty="0">
              <a:solidFill>
                <a:srgbClr val="419283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69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Newspapers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and magazines</a:t>
            </a:r>
            <a:endParaRPr lang="sr-Latn-RS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64" t="7299" r="18103" b="15385"/>
          <a:stretch/>
        </p:blipFill>
        <p:spPr bwMode="auto">
          <a:xfrm>
            <a:off x="838200" y="1828799"/>
            <a:ext cx="7086599" cy="468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28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on ERASMUS+</a:t>
            </a:r>
            <a:endParaRPr lang="sr-Latn-RS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3551" r="2884"/>
          <a:stretch/>
        </p:blipFill>
        <p:spPr bwMode="auto">
          <a:xfrm>
            <a:off x="723900" y="1828800"/>
            <a:ext cx="761813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17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Promotion</a:t>
            </a:r>
            <a:endParaRPr lang="sr-Latn-R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" y="3429000"/>
            <a:ext cx="3804021" cy="3109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700" y="1767264"/>
            <a:ext cx="8229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Meeting of DAAD </a:t>
            </a:r>
            <a:r>
              <a:rPr lang="en-US" sz="2400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project </a:t>
            </a:r>
            <a:r>
              <a:rPr lang="en-US" sz="2400" b="1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Flood prediction and alerting 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system 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in TUM, Munich, Germany – May 2017</a:t>
            </a:r>
            <a:endParaRPr lang="en-US" sz="2400" b="1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endParaRPr lang="bs-Latn-BA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3379" y="3429001"/>
            <a:ext cx="4163016" cy="3109912"/>
          </a:xfrm>
          <a:prstGeom prst="rect">
            <a:avLst/>
          </a:prstGeom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16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Promotion</a:t>
            </a:r>
            <a:endParaRPr lang="sr-Latn-R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" y="1767264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Gradjevinijada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in </a:t>
            </a:r>
            <a:r>
              <a:rPr lang="en-US" sz="2400" dirty="0" err="1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Budva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, Montenegro– May 2017</a:t>
            </a:r>
            <a:endParaRPr lang="en-US" sz="2400" b="1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endParaRPr lang="bs-Latn-BA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</p:txBody>
      </p:sp>
      <p:pic>
        <p:nvPicPr>
          <p:cNvPr id="6146" name="Picture 2" descr="Image may contain: 8 people, people smiling, people standing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195" y="2514600"/>
            <a:ext cx="5584767" cy="372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27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Promotion</a:t>
            </a:r>
            <a:endParaRPr lang="sr-Latn-R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" y="1767264"/>
            <a:ext cx="8229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Round table: </a:t>
            </a:r>
            <a:r>
              <a:rPr lang="en-US" sz="2400" b="1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Resilience as the basis of a security 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culture </a:t>
            </a: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in Belgrade, Serbia – May 2017</a:t>
            </a:r>
            <a:endParaRPr lang="en-US" sz="2400" b="1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endParaRPr lang="bs-Latn-BA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</p:txBody>
      </p:sp>
      <p:pic>
        <p:nvPicPr>
          <p:cNvPr id="5122" name="Picture 2" descr="Image may contain: 2 people, people sitting, screen, office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07360"/>
            <a:ext cx="4876800" cy="32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157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3330" y="1066799"/>
            <a:ext cx="7810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 Promotion</a:t>
            </a:r>
            <a:endParaRPr lang="sr-Latn-R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7700" y="1767264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University of Montenegro – June 2017</a:t>
            </a:r>
            <a:endParaRPr lang="en-US" sz="2400" b="1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endParaRPr lang="bs-Latn-BA" sz="24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</p:txBody>
      </p:sp>
      <p:pic>
        <p:nvPicPr>
          <p:cNvPr id="4098" name="Picture 2" descr="Image may contain: 3 people, people sitting, table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169" y="3048000"/>
            <a:ext cx="6337300" cy="35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384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133600"/>
            <a:ext cx="59436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73142" y="1143000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>
                <a:solidFill>
                  <a:srgbClr val="419283"/>
                </a:solidFill>
                <a:latin typeface="Book Antiqua" pitchFamily="18" charset="0"/>
              </a:rPr>
              <a:t>Facebook analytics</a:t>
            </a:r>
          </a:p>
        </p:txBody>
      </p:sp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612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979" y="1981200"/>
            <a:ext cx="65532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612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7300" y="2057400"/>
            <a:ext cx="662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04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057400"/>
            <a:ext cx="5943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04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1739900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Visual identity (promotion material)</a:t>
            </a:r>
            <a:endParaRPr lang="bs-Latn-BA" sz="3200" b="1" dirty="0">
              <a:solidFill>
                <a:srgbClr val="419283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53" y="2209800"/>
            <a:ext cx="7379493" cy="4150965"/>
          </a:xfrm>
          <a:prstGeom prst="rect">
            <a:avLst/>
          </a:prstGeom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710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8541" y="2190081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s-Latn-BA" sz="2000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LFM matrix specifies following objective indicators for dissemination:</a:t>
            </a:r>
            <a:endParaRPr lang="sr-Latn-RS" sz="2000" dirty="0">
              <a:solidFill>
                <a:srgbClr val="002060"/>
              </a:solidFill>
              <a:latin typeface="Book Antiqua" pitchFamily="18" charset="0"/>
              <a:ea typeface="Calibri"/>
              <a:cs typeface="Times New Roman"/>
            </a:endParaRPr>
          </a:p>
          <a:p>
            <a:pPr marL="800100" marR="5461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Web site developed since November 2016 – </a:t>
            </a:r>
            <a:r>
              <a:rPr lang="en-US" sz="2000" b="1" dirty="0">
                <a:solidFill>
                  <a:srgbClr val="006666"/>
                </a:solidFill>
                <a:latin typeface="Book Antiqua" pitchFamily="18" charset="0"/>
                <a:ea typeface="Times New Roman"/>
                <a:cs typeface="Arial"/>
              </a:rPr>
              <a:t>accomplished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.</a:t>
            </a:r>
            <a:endParaRPr lang="sr-Latn-RS" sz="2000" dirty="0">
              <a:solidFill>
                <a:srgbClr val="002060"/>
              </a:solidFill>
              <a:latin typeface="Book Antiqua" pitchFamily="18" charset="0"/>
              <a:ea typeface="Times New Roman"/>
            </a:endParaRPr>
          </a:p>
          <a:p>
            <a:pPr marL="800100" marR="5461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Dissemination Plan created by March 2017 - </a:t>
            </a:r>
            <a:r>
              <a:rPr lang="en-US" sz="2000" b="1" dirty="0" smtClean="0">
                <a:solidFill>
                  <a:srgbClr val="006666"/>
                </a:solidFill>
                <a:latin typeface="Book Antiqua" pitchFamily="18" charset="0"/>
                <a:ea typeface="Times New Roman"/>
                <a:cs typeface="Arial"/>
              </a:rPr>
              <a:t>accomplished.</a:t>
            </a:r>
            <a:endParaRPr lang="sr-Latn-RS" sz="2000" b="1" dirty="0" smtClean="0">
              <a:solidFill>
                <a:srgbClr val="006666"/>
              </a:solidFill>
              <a:latin typeface="Book Antiqua" pitchFamily="18" charset="0"/>
              <a:ea typeface="Times New Roman"/>
              <a:cs typeface="Arial"/>
            </a:endParaRPr>
          </a:p>
          <a:p>
            <a:pPr marL="800100" marR="5461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Promotion material 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created since March 2017 - </a:t>
            </a:r>
            <a:r>
              <a:rPr lang="en-US" sz="2000" b="1" dirty="0">
                <a:solidFill>
                  <a:srgbClr val="006666"/>
                </a:solidFill>
                <a:latin typeface="Book Antiqua" pitchFamily="18" charset="0"/>
                <a:ea typeface="Times New Roman"/>
                <a:cs typeface="Arial"/>
              </a:rPr>
              <a:t>accomplished</a:t>
            </a:r>
            <a:r>
              <a:rPr lang="en-US" sz="2000" dirty="0">
                <a:solidFill>
                  <a:srgbClr val="002060"/>
                </a:solidFill>
                <a:latin typeface="Book Antiqua" pitchFamily="18" charset="0"/>
                <a:ea typeface="Times New Roman"/>
                <a:cs typeface="Arial"/>
              </a:rPr>
              <a:t>.</a:t>
            </a:r>
            <a:endParaRPr lang="sr-Latn-RS" sz="2000" dirty="0">
              <a:solidFill>
                <a:srgbClr val="002060"/>
              </a:solidFill>
              <a:latin typeface="Book Antiqua" pitchFamily="18" charset="0"/>
              <a:ea typeface="Times New Roman"/>
            </a:endParaRPr>
          </a:p>
          <a:p>
            <a:endParaRPr lang="bs-Latn-BA" sz="2000" dirty="0" smtClean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endParaRPr lang="bs-Latn-BA" sz="2000" dirty="0">
              <a:solidFill>
                <a:srgbClr val="002060"/>
              </a:solidFill>
              <a:latin typeface="Book Antiqua" pitchFamily="18" charset="0"/>
              <a:ea typeface="Calibri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s-Latn-BA" sz="2000" dirty="0" smtClean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According </a:t>
            </a:r>
            <a:r>
              <a:rPr lang="bs-Latn-BA" sz="2000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to these indicators, it can be concluded that </a:t>
            </a:r>
            <a:r>
              <a:rPr lang="bs-Latn-BA" sz="2000" b="1" dirty="0">
                <a:solidFill>
                  <a:srgbClr val="006666"/>
                </a:solidFill>
                <a:latin typeface="Book Antiqua" pitchFamily="18" charset="0"/>
                <a:ea typeface="Calibri"/>
                <a:cs typeface="Arial"/>
              </a:rPr>
              <a:t>dissemaination activities are performed successfuly and on time</a:t>
            </a:r>
            <a:r>
              <a:rPr lang="bs-Latn-BA" sz="2000" dirty="0">
                <a:solidFill>
                  <a:srgbClr val="002060"/>
                </a:solidFill>
                <a:latin typeface="Book Antiqua" pitchFamily="18" charset="0"/>
                <a:ea typeface="Calibri"/>
                <a:cs typeface="Arial"/>
              </a:rPr>
              <a:t>.</a:t>
            </a:r>
            <a:endParaRPr lang="sr-Latn-RS" sz="2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694" y="450181"/>
            <a:ext cx="8229600" cy="17399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Conclusion</a:t>
            </a:r>
            <a:endParaRPr lang="bs-Latn-BA" sz="3600" b="1" dirty="0">
              <a:solidFill>
                <a:srgbClr val="419283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46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1739900"/>
          </a:xfrm>
        </p:spPr>
        <p:txBody>
          <a:bodyPr>
            <a:normAutofit/>
          </a:bodyPr>
          <a:lstStyle/>
          <a:p>
            <a:r>
              <a:rPr lang="sr-Latn-RS" sz="40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Thanks for your attention!!!</a:t>
            </a:r>
            <a:endParaRPr lang="bs-Latn-BA" sz="40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1755" y="2743200"/>
            <a:ext cx="6273800" cy="2971800"/>
          </a:xfrm>
          <a:prstGeom prst="rect">
            <a:avLst/>
          </a:prstGeom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14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366157"/>
            <a:ext cx="8263467" cy="4648200"/>
          </a:xfrm>
          <a:prstGeom prst="rect">
            <a:avLst/>
          </a:prstGeom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49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2080" y="901123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NatRisk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 website</a:t>
            </a:r>
            <a:endParaRPr lang="sr-Latn-R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531393" y="1704459"/>
            <a:ext cx="208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4"/>
              </a:rPr>
              <a:t>www.natrisk.ni.ac.rs</a:t>
            </a:r>
            <a:endParaRPr lang="sr-Latn-R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75"/>
          <a:stretch/>
        </p:blipFill>
        <p:spPr bwMode="auto">
          <a:xfrm>
            <a:off x="577805" y="2133600"/>
            <a:ext cx="832736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96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1739900"/>
          </a:xfrm>
        </p:spPr>
        <p:txBody>
          <a:bodyPr>
            <a:normAutofit/>
          </a:bodyPr>
          <a:lstStyle/>
          <a:p>
            <a:r>
              <a:rPr lang="sr-Latn-R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Social network profile</a:t>
            </a:r>
            <a:r>
              <a:rPr lang="en-U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 - FB</a:t>
            </a:r>
            <a:endParaRPr lang="bs-Latn-BA" sz="3600" b="1" dirty="0">
              <a:solidFill>
                <a:srgbClr val="419283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5807885"/>
              </p:ext>
            </p:extLst>
          </p:nvPr>
        </p:nvGraphicFramePr>
        <p:xfrm>
          <a:off x="591550" y="2209800"/>
          <a:ext cx="7960900" cy="3733800"/>
        </p:xfrm>
        <a:graphic>
          <a:graphicData uri="http://schemas.openxmlformats.org/presentationml/2006/ole">
            <p:oleObj spid="_x0000_s3117" name="PHOTO-PAINT" r:id="rId5" imgW="1485720" imgH="696240" progId="">
              <p:embed/>
            </p:oleObj>
          </a:graphicData>
        </a:graphic>
      </p:graphicFrame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25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700"/>
            <a:ext cx="8229600" cy="1739900"/>
          </a:xfrm>
        </p:spPr>
        <p:txBody>
          <a:bodyPr>
            <a:normAutofit/>
          </a:bodyPr>
          <a:lstStyle/>
          <a:p>
            <a:r>
              <a:rPr lang="sr-Latn-R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Social network profile</a:t>
            </a:r>
            <a:r>
              <a:rPr lang="en-US" sz="3600" b="1" dirty="0" smtClean="0">
                <a:solidFill>
                  <a:srgbClr val="419283"/>
                </a:solidFill>
                <a:latin typeface="Book Antiqua" panose="02040602050305030304" pitchFamily="18" charset="0"/>
              </a:rPr>
              <a:t> - LinkedIn</a:t>
            </a:r>
            <a:endParaRPr lang="bs-Latn-BA" sz="3600" b="1" dirty="0">
              <a:solidFill>
                <a:srgbClr val="419283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479265"/>
            <a:ext cx="7155791" cy="3921535"/>
          </a:xfrm>
          <a:prstGeom prst="rect">
            <a:avLst/>
          </a:prstGeom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81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0675" y="906325"/>
            <a:ext cx="5790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Project Management Platform</a:t>
            </a:r>
            <a:endParaRPr lang="sr-Latn-RS" sz="3200" b="1" dirty="0"/>
          </a:p>
        </p:txBody>
      </p:sp>
      <p:pic>
        <p:nvPicPr>
          <p:cNvPr id="11" name="Picture 10"/>
          <p:cNvPicPr/>
          <p:nvPr/>
        </p:nvPicPr>
        <p:blipFill rotWithShape="1">
          <a:blip r:embed="rId4" cstate="print"/>
          <a:srcRect l="12604" t="9074" r="25623" b="32037"/>
          <a:stretch/>
        </p:blipFill>
        <p:spPr bwMode="auto">
          <a:xfrm>
            <a:off x="1104900" y="1676400"/>
            <a:ext cx="6858000" cy="40027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2" descr="eu_flag_co_funded_pos_[rgb]_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96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152400"/>
            <a:ext cx="55626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Development of master curricula for natural disasters risk management in Western Balkan countries</a:t>
            </a:r>
            <a:endParaRPr lang="bs-Latn-BA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723900"/>
            <a:ext cx="9144000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5737"/>
            <a:ext cx="1500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final_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47800" cy="68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6344" y="905629"/>
            <a:ext cx="5011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Updated NatRisk </a:t>
            </a:r>
            <a:r>
              <a:rPr lang="en-GB" sz="3200" b="1" dirty="0">
                <a:solidFill>
                  <a:srgbClr val="419283"/>
                </a:solidFill>
                <a:latin typeface="Book Antiqua"/>
                <a:ea typeface="Calibri"/>
                <a:cs typeface="Times New Roman"/>
              </a:rPr>
              <a:t>website</a:t>
            </a:r>
            <a:endParaRPr lang="sr-Latn-R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828800" y="2971800"/>
            <a:ext cx="208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hlinkClick r:id="rId4"/>
              </a:rPr>
              <a:t>www.natrisk.ni.ac.rs</a:t>
            </a:r>
            <a:endParaRPr lang="sr-Latn-R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1533596"/>
            <a:ext cx="3862938" cy="5187879"/>
          </a:xfrm>
          <a:prstGeom prst="rect">
            <a:avLst/>
          </a:prstGeom>
        </p:spPr>
      </p:pic>
      <p:pic>
        <p:nvPicPr>
          <p:cNvPr id="11" name="Picture 2" descr="eu_flag_co_funded_pos_[rgb]_righ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76200"/>
            <a:ext cx="189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71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</TotalTime>
  <Words>855</Words>
  <Application>Microsoft Office PowerPoint</Application>
  <PresentationFormat>On-screen Show (4:3)</PresentationFormat>
  <Paragraphs>144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PHOTO-PAINT</vt:lpstr>
      <vt:lpstr>Development of master curricula for natural disasters risk management in  Western Balkan countries</vt:lpstr>
      <vt:lpstr>Topics</vt:lpstr>
      <vt:lpstr>Visual identity (promotion material)</vt:lpstr>
      <vt:lpstr>Slide 4</vt:lpstr>
      <vt:lpstr>Slide 5</vt:lpstr>
      <vt:lpstr>Social network profile - FB</vt:lpstr>
      <vt:lpstr>Social network profile - LinkedIn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Conclusion</vt:lpstr>
      <vt:lpstr>Thanks for your attention!!!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Internationalisation in B&amp;H Higher Education</dc:title>
  <dc:creator>user</dc:creator>
  <cp:lastModifiedBy>Milan</cp:lastModifiedBy>
  <cp:revision>256</cp:revision>
  <dcterms:created xsi:type="dcterms:W3CDTF">2006-08-16T00:00:00Z</dcterms:created>
  <dcterms:modified xsi:type="dcterms:W3CDTF">2017-09-23T10:29:19Z</dcterms:modified>
</cp:coreProperties>
</file>